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5" r:id="rId16"/>
    <p:sldId id="271" r:id="rId17"/>
    <p:sldId id="272" r:id="rId18"/>
    <p:sldId id="273" r:id="rId19"/>
    <p:sldId id="274" r:id="rId20"/>
    <p:sldId id="276" r:id="rId21"/>
    <p:sldId id="268" r:id="rId22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7C015-9F5F-4465-B927-A8CCEB13B8A1}" type="datetimeFigureOut">
              <a:rPr lang="th-TH" smtClean="0"/>
              <a:pPr/>
              <a:t>19/11/55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4580D-7F93-4040-A442-9363553D09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6682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E8CB-B334-41C0-A812-3DEEE0050685}" type="datetimeFigureOut">
              <a:rPr lang="en-US" smtClean="0"/>
              <a:pPr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77A1C-380A-4D86-BEAE-C6C6D39F9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Autofit/>
          </a:bodyPr>
          <a:lstStyle/>
          <a:p>
            <a:r>
              <a:rPr lang="th-TH" sz="4800" b="1" dirty="0"/>
              <a:t>วิชาสังคมและการเมือง </a:t>
            </a: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/>
              <a:t>Social and Politics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6400800" cy="1752600"/>
          </a:xfrm>
        </p:spPr>
        <p:txBody>
          <a:bodyPr/>
          <a:lstStyle/>
          <a:p>
            <a:pPr lvl="0"/>
            <a:r>
              <a:rPr lang="th-TH" sz="4400" b="1" dirty="0">
                <a:solidFill>
                  <a:schemeClr val="tx1"/>
                </a:solidFill>
              </a:rPr>
              <a:t>อ</a:t>
            </a:r>
            <a:r>
              <a:rPr lang="en-US" sz="4400" b="1" dirty="0">
                <a:solidFill>
                  <a:schemeClr val="tx1"/>
                </a:solidFill>
              </a:rPr>
              <a:t>.</a:t>
            </a:r>
            <a:r>
              <a:rPr lang="th-TH" sz="4400" b="1" dirty="0">
                <a:solidFill>
                  <a:schemeClr val="tx1"/>
                </a:solidFill>
              </a:rPr>
              <a:t>มานิตา หนูสวัสดิ์</a:t>
            </a:r>
            <a:endParaRPr lang="th-TH" sz="4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การจัดระเบียบทางสังคม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>
            <a:normAutofit/>
          </a:bodyPr>
          <a:lstStyle/>
          <a:p>
            <a:r>
              <a:rPr lang="th-TH" b="1" i="1" dirty="0" smtClean="0"/>
              <a:t>ปัจจัย</a:t>
            </a:r>
            <a:r>
              <a:rPr lang="th-TH" b="1" i="1" dirty="0"/>
              <a:t>ที่ทำให้เราต้องปฏิบัติตามบรรทัดฐานทาง</a:t>
            </a:r>
            <a:r>
              <a:rPr lang="th-TH" b="1" i="1" dirty="0" smtClean="0"/>
              <a:t>สังคม</a:t>
            </a:r>
            <a:endParaRPr lang="en-US" b="1" i="1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th-TH" dirty="0"/>
              <a:t>เราทำตามเพราะได้รับการปลูกฝั่ง สั่งสอน และผ่านการขัดเกลาทางสังคมตั้งแต่เด็กให้ปฏิบัติตามบรรทัดฐานทางสังคมทีละเล็กทีละน้อย</a:t>
            </a:r>
            <a:endParaRPr lang="en-US" dirty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/>
              <a:t>.</a:t>
            </a:r>
            <a:r>
              <a:rPr lang="th-TH" dirty="0"/>
              <a:t> เราทำตามเพราะเป็นความเคยชินหรือเป็นนิสัย </a:t>
            </a:r>
            <a:endParaRPr lang="en-US" dirty="0"/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/>
              <a:t>.</a:t>
            </a:r>
            <a:r>
              <a:rPr lang="th-TH" dirty="0"/>
              <a:t> เราทำตามเพราะเห็นว่าเป็นประโยชน์ต่อตัวเรา เช่น มารยาทการขับรถ การไม่ทุจริตในห้องสอบ</a:t>
            </a:r>
            <a:endParaRPr lang="en-US" dirty="0"/>
          </a:p>
          <a:p>
            <a:pPr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th-TH" dirty="0"/>
              <a:t>เราทำตามเพราะต้องการแสดงความเป็นพวกเดียวกัน หรือกลุ่มเดียวกัน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การจัดระเบียบทางสังคม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112568"/>
          </a:xfrm>
        </p:spPr>
        <p:txBody>
          <a:bodyPr>
            <a:normAutofit lnSpcReduction="10000"/>
          </a:bodyPr>
          <a:lstStyle/>
          <a:p>
            <a:r>
              <a:rPr lang="th-TH" b="1" dirty="0" smtClean="0"/>
              <a:t>สถานภาพ </a:t>
            </a:r>
            <a:r>
              <a:rPr lang="en-US" b="1" dirty="0"/>
              <a:t>(status)</a:t>
            </a:r>
            <a:endParaRPr lang="en-US" dirty="0"/>
          </a:p>
          <a:p>
            <a:pPr>
              <a:buFontTx/>
              <a:buChar char="-"/>
            </a:pPr>
            <a:r>
              <a:rPr lang="th-TH" b="1" dirty="0" smtClean="0"/>
              <a:t>สถานภาพ</a:t>
            </a:r>
            <a:r>
              <a:rPr lang="th-TH" dirty="0" smtClean="0"/>
              <a:t> </a:t>
            </a:r>
            <a:r>
              <a:rPr lang="th-TH" dirty="0"/>
              <a:t>หมายถึง ตำแหน่งที่ได้จากการเป็นสมาชิกของสังคม ตำแหน่งต่างๆจะเป็นตัวกำหนดสิทธิ หน้าที่ และความรับผิดชอบของ</a:t>
            </a:r>
            <a:r>
              <a:rPr lang="th-TH" dirty="0" smtClean="0"/>
              <a:t>สมาชิก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สถานภาพเกี่ยวข้องกับความสัมพันธ์ของสมาชิกในสังคม </a:t>
            </a:r>
            <a:r>
              <a:rPr lang="th-TH" dirty="0" smtClean="0"/>
              <a:t>สถานภาพ</a:t>
            </a:r>
            <a:r>
              <a:rPr lang="th-TH" dirty="0"/>
              <a:t>จะเป็นตัวกำหนดว่าบุคคลจะปฏิบัติต่อกันอย่างไรจึง</a:t>
            </a:r>
            <a:r>
              <a:rPr lang="th-TH" dirty="0" smtClean="0"/>
              <a:t>เหมาะสม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สิ่งที่ตามมาจากการมีสถานภาพ คือ การแบ่งช่วงชั้น หรือ ลำดับชั้นทางสังคม </a:t>
            </a:r>
            <a:r>
              <a:rPr lang="th-TH" dirty="0" smtClean="0"/>
              <a:t>ซึ่ง</a:t>
            </a:r>
            <a:r>
              <a:rPr lang="th-TH" dirty="0"/>
              <a:t>เกี่ยวข้องกับความมั่งคั่ง อำนาจ และเกียรติยศ เป็นสภาพที่บอกว่าใครเหนือกว่าใคร ใครอยู่สูงหรือต่ำกว่าใคร เป็นเรื่องที่แสดงถึงความเป็นชนชั้นในสังคม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การจัดระเบียบทางสังคม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/>
          <a:lstStyle/>
          <a:p>
            <a:r>
              <a:rPr lang="th-TH" b="1" dirty="0"/>
              <a:t>บทบาท </a:t>
            </a:r>
            <a:r>
              <a:rPr lang="en-US" b="1" dirty="0" smtClean="0"/>
              <a:t>(role)</a:t>
            </a:r>
          </a:p>
          <a:p>
            <a:pPr>
              <a:buFontTx/>
              <a:buChar char="-"/>
            </a:pPr>
            <a:r>
              <a:rPr lang="th-TH" b="1" i="1" dirty="0" smtClean="0"/>
              <a:t>บทบาท</a:t>
            </a:r>
            <a:r>
              <a:rPr lang="th-TH" dirty="0" smtClean="0"/>
              <a:t> </a:t>
            </a:r>
            <a:r>
              <a:rPr lang="th-TH" dirty="0"/>
              <a:t>หมายถึง การกระทำหรือการปฏิบัติตามสิทธิและหน้าที่ของสถานภาพ เป็นพฤติกรรมที่คาดหวังสำหรับผู้ที่อยู่ในสถานภาพต่างๆจะปฏิบัติ</a:t>
            </a:r>
            <a:r>
              <a:rPr lang="th-TH" dirty="0" smtClean="0"/>
              <a:t>อย่างไร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ปัญหาที่พบในลักษณะของสถานภาพและบทบาท คือ ความขัดแย้งที่เกิดขึ้นเมื่อบุคคลมีสถานภาพซ้อนกันหลายอย่าง หรือการมีบทบาทหลายอย่างที่ต้องกระทำพร้อมกัน สถานภาพหรือบทบาทบางอย่างก็ทำให้เกิดความขัดแย้งกันเอง เกิดความตึงเครียด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Autofit/>
          </a:bodyPr>
          <a:lstStyle/>
          <a:p>
            <a:r>
              <a:rPr lang="th-TH" sz="8000" b="1" dirty="0" smtClean="0"/>
              <a:t>วัฒนธรรม </a:t>
            </a:r>
            <a:br>
              <a:rPr lang="th-TH" sz="8000" b="1" dirty="0" smtClean="0"/>
            </a:br>
            <a:r>
              <a:rPr lang="en-US" sz="8000" b="1" dirty="0" smtClean="0">
                <a:latin typeface="AngsanaUPC" pitchFamily="18" charset="-34"/>
                <a:cs typeface="AngsanaUPC" pitchFamily="18" charset="-34"/>
              </a:rPr>
              <a:t>Culture</a:t>
            </a:r>
            <a:endParaRPr lang="en-US" sz="80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 smtClean="0">
                <a:latin typeface="AngsanaUPC" pitchFamily="18" charset="-34"/>
                <a:cs typeface="AngsanaUPC" pitchFamily="18" charset="-34"/>
              </a:rPr>
              <a:t>วัฒนธรรม  </a:t>
            </a:r>
            <a:r>
              <a:rPr lang="en-US" sz="4800" b="1" dirty="0" smtClean="0">
                <a:latin typeface="AngsanaUPC" pitchFamily="18" charset="-34"/>
                <a:cs typeface="AngsanaUPC" pitchFamily="18" charset="-34"/>
              </a:rPr>
              <a:t>(Culture)</a:t>
            </a:r>
            <a:endParaRPr lang="en-US" sz="48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r>
              <a:rPr lang="th-TH" b="1" dirty="0" smtClean="0"/>
              <a:t>ความหมาย</a:t>
            </a:r>
          </a:p>
          <a:p>
            <a:r>
              <a:rPr lang="en-US" dirty="0" smtClean="0"/>
              <a:t>“</a:t>
            </a:r>
            <a:r>
              <a:rPr lang="th-TH" dirty="0" smtClean="0"/>
              <a:t>วัฒนธรรมเป็นสิ่งทั้งหมดที่มีลักษณะซับซ้อน ซึ่งรวมทั้งความรู้ ความเชื่อ ศิลปะ จริยธรรม ศีลธรรม กฎหมาย ประเพณี และความสามารถอื่นๆ รวมถึงอุปนิสัยต่างๆ ที่มนุษย์ได้มาโดยการเรียนรู้จากการเป็นสมาชิกของสังคม</a:t>
            </a:r>
            <a:r>
              <a:rPr lang="en-US" dirty="0" smtClean="0"/>
              <a:t>”</a:t>
            </a:r>
            <a:r>
              <a:rPr lang="th-TH" dirty="0" smtClean="0"/>
              <a:t> </a:t>
            </a:r>
            <a:r>
              <a:rPr lang="en-US" dirty="0" smtClean="0"/>
              <a:t>(Edward B. </a:t>
            </a:r>
            <a:r>
              <a:rPr lang="en-US" dirty="0" err="1" smtClean="0"/>
              <a:t>Tylor</a:t>
            </a:r>
            <a:r>
              <a:rPr lang="en-US" dirty="0" smtClean="0"/>
              <a:t>) (</a:t>
            </a:r>
            <a:r>
              <a:rPr lang="th-TH" dirty="0" smtClean="0"/>
              <a:t>ศิริรัตน์ แอดสกุล </a:t>
            </a:r>
            <a:r>
              <a:rPr lang="en-US" dirty="0" smtClean="0"/>
              <a:t>2555:</a:t>
            </a:r>
            <a:r>
              <a:rPr lang="th-TH" dirty="0" smtClean="0"/>
              <a:t> </a:t>
            </a:r>
            <a:r>
              <a:rPr lang="en-US" dirty="0" smtClean="0"/>
              <a:t>71)</a:t>
            </a:r>
            <a:endParaRPr lang="th-TH" dirty="0" smtClean="0"/>
          </a:p>
          <a:p>
            <a:r>
              <a:rPr lang="en-US" dirty="0" smtClean="0"/>
              <a:t>“</a:t>
            </a:r>
            <a:r>
              <a:rPr lang="th-TH" dirty="0" smtClean="0"/>
              <a:t>วัฒนธรรม คือ แบบแผนพฤติกรรมที่เกิดจากการเรียนรู้ที่ค่อยๆเปลี่ยนแปลงไปเรื่อยๆ และยังรวมถึงผลที่เกิดจากการเรียนรู้ เช่น ทัศนคติ ค่านิยม สิ่งของต่างๆ ที่คนทำขึ้นและความรู้ที่มีอยู่ร่วมกันในกลุ่มชนหนึ่งและมีการถ่ายทอดไปยังสมาชิกคนอื่นๆของสังคม</a:t>
            </a:r>
            <a:r>
              <a:rPr lang="en-US" dirty="0" smtClean="0"/>
              <a:t>”</a:t>
            </a:r>
            <a:r>
              <a:rPr lang="th-TH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Cuber</a:t>
            </a:r>
            <a:r>
              <a:rPr lang="en-US" dirty="0" smtClean="0"/>
              <a:t>) (</a:t>
            </a:r>
            <a:r>
              <a:rPr lang="th-TH" dirty="0" smtClean="0"/>
              <a:t>ศิริรัตน์ แอดสกุล </a:t>
            </a:r>
            <a:r>
              <a:rPr lang="en-US" dirty="0" smtClean="0"/>
              <a:t>2555: 73)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วัฒนธรรม 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(Culture)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th-TH" dirty="0" smtClean="0"/>
              <a:t>วัฒนธรรม คือ ระบบความสัมพันธ์ของคนกับคน และคนกับธรรมชาติ โดยปกติแล้วระบบความสัมพันธ์นี้มนุษย์ไม่ได้สร้างขึ้นใหม่ทุกชั่วอายุคน แต่มักจะรับระบบความสัมพันธ์ที่ตกทอดกันมาจากอดีต </a:t>
            </a:r>
            <a:r>
              <a:rPr lang="en-US" dirty="0" smtClean="0"/>
              <a:t>…</a:t>
            </a:r>
            <a:r>
              <a:rPr lang="th-TH" dirty="0" smtClean="0"/>
              <a:t> ต้องอาศัยการถ่ายทอดปลูกฝังกันเป็นเวลานาน กว่าจะสามารถดำเนินชีวิตในระบบความสัมพันธ์หนึ่งๆได้ </a:t>
            </a:r>
            <a:r>
              <a:rPr lang="en-US" dirty="0" smtClean="0"/>
              <a:t>…</a:t>
            </a:r>
            <a:r>
              <a:rPr lang="th-TH" dirty="0" smtClean="0"/>
              <a:t> </a:t>
            </a:r>
            <a:r>
              <a:rPr lang="en-US" dirty="0" smtClean="0"/>
              <a:t>“(</a:t>
            </a:r>
            <a:r>
              <a:rPr lang="th-TH" dirty="0" smtClean="0"/>
              <a:t>นิธิ เอียวศรีวงศ์ </a:t>
            </a:r>
            <a:r>
              <a:rPr lang="en-US" dirty="0" smtClean="0"/>
              <a:t>2537: 32)</a:t>
            </a:r>
          </a:p>
          <a:p>
            <a:r>
              <a:rPr lang="th-TH" dirty="0" smtClean="0"/>
              <a:t>ระบบความสัมพันธ์หรือวัฒนธรรมจึงมีพลังกำหนดชีวิตของคนยิ่งกว่าสิ่งใด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 smtClean="0">
                <a:latin typeface="AngsanaUPC" pitchFamily="18" charset="-34"/>
                <a:cs typeface="AngsanaUPC" pitchFamily="18" charset="-34"/>
              </a:rPr>
              <a:t>วัฒนธรรม  </a:t>
            </a:r>
            <a:r>
              <a:rPr lang="en-US" sz="4800" b="1" dirty="0" smtClean="0">
                <a:latin typeface="AngsanaUPC" pitchFamily="18" charset="-34"/>
                <a:cs typeface="AngsanaUPC" pitchFamily="18" charset="-34"/>
              </a:rPr>
              <a:t>(Culture)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256584"/>
          </a:xfrm>
        </p:spPr>
        <p:txBody>
          <a:bodyPr>
            <a:normAutofit/>
          </a:bodyPr>
          <a:lstStyle/>
          <a:p>
            <a:r>
              <a:rPr lang="th-TH" b="1" dirty="0" smtClean="0"/>
              <a:t>ลักษณะของวัฒนธรรม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th-TH" dirty="0" smtClean="0"/>
              <a:t>วัฒนธรรมเป็นสิ่งที่เกิดขึ้นในทุกสังคมและเป็นสิ่งที่มนุษย์สร้างขึ้น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</a:t>
            </a:r>
            <a:r>
              <a:rPr lang="th-TH" dirty="0" smtClean="0"/>
              <a:t> วัฒนธรรมเป็นสิ่งที่เกิดจากการเรียนรู้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</a:t>
            </a:r>
            <a:r>
              <a:rPr lang="th-TH" dirty="0" smtClean="0"/>
              <a:t> วัฒนธรรมเป็นมรดกทางสังคม กล่าวคือ เป็นสิ่งที่ต้องมีการถ่ายทอดจากรุ่นสู่รุ่น</a:t>
            </a:r>
            <a:r>
              <a:rPr lang="en-US" dirty="0" smtClean="0"/>
              <a:t> </a:t>
            </a:r>
            <a:r>
              <a:rPr lang="th-TH" dirty="0" smtClean="0"/>
              <a:t>ภาษาเป็นเครื่องมือสำคัญในการถ่ายทอดวัฒนธรรม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</a:t>
            </a:r>
            <a:r>
              <a:rPr lang="th-TH" dirty="0" smtClean="0"/>
              <a:t> วัฒนธรรมเป็นผลรวมของหลายอย่าง ทั้งความรู้ ความเชื่อ ความคิด อุดมการณ์ ค่านิยม รูปแบบการใช้ชีวิต เครื่องมือเครื่องใช้ต่างๆ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วัฒนธรรม 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(Culture)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256584"/>
          </a:xfrm>
        </p:spPr>
        <p:txBody>
          <a:bodyPr/>
          <a:lstStyle/>
          <a:p>
            <a:r>
              <a:rPr lang="th-TH" b="1" dirty="0" smtClean="0"/>
              <a:t>ลักษณะของวัฒนธรรม</a:t>
            </a:r>
          </a:p>
          <a:p>
            <a:pPr>
              <a:buNone/>
            </a:pPr>
            <a:r>
              <a:rPr lang="en-US" dirty="0" smtClean="0"/>
              <a:t>5.</a:t>
            </a:r>
            <a:r>
              <a:rPr lang="th-TH" dirty="0" smtClean="0"/>
              <a:t> วัฒนธรรมเป็นสิ่งที่สังคมใช้ร่วมกันไม่เป็นสมบัติของคนใดคนหนึ่ง</a:t>
            </a:r>
          </a:p>
          <a:p>
            <a:pPr>
              <a:buNone/>
            </a:pPr>
            <a:r>
              <a:rPr lang="en-US" dirty="0" smtClean="0"/>
              <a:t>6. </a:t>
            </a:r>
            <a:r>
              <a:rPr lang="th-TH" dirty="0" smtClean="0"/>
              <a:t>วัฒนธรรมเป็นสิ่งที่ปรับปรุงและสามารถเปลี่ยนแปลงได้ ตามกาลเวลาและสภาพแวดล้อมทางสังคม</a:t>
            </a:r>
            <a:r>
              <a:rPr lang="en-US" dirty="0" smtClean="0"/>
              <a:t> (</a:t>
            </a:r>
            <a:r>
              <a:rPr lang="th-TH" dirty="0" smtClean="0"/>
              <a:t>มีการถ่ายทอดวัฒนธรรม การรับวัฒนธรรมอื่น การแพร่กระจายของวัฒนธรรม การผสมผสานและการกลืนวัฒนธรรม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7.</a:t>
            </a:r>
            <a:r>
              <a:rPr lang="th-TH" dirty="0" smtClean="0"/>
              <a:t> วัฒนธรรมเป็นส่วนสำคัญในการหล่อหลอมความคิดและบุคลิกภาพของคนในสังคม อีกทั้งยังเป็นตัวกำหนดรูปแบบความคิด ความรู้สึก และการแสดงออกการกระทำทางสังคม</a:t>
            </a:r>
            <a:endParaRPr lang="en-US" dirty="0" smtClean="0"/>
          </a:p>
          <a:p>
            <a:endParaRPr lang="en-US" dirty="0" smtClean="0"/>
          </a:p>
          <a:p>
            <a:endParaRPr lang="th-TH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วัฒนธรรม 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(Culture)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lnSpcReduction="10000"/>
          </a:bodyPr>
          <a:lstStyle/>
          <a:p>
            <a:r>
              <a:rPr lang="th-TH" b="1" dirty="0" smtClean="0"/>
              <a:t>หน้าที่ของวัฒนธรรม</a:t>
            </a:r>
          </a:p>
          <a:p>
            <a:pPr>
              <a:buNone/>
            </a:pPr>
            <a:r>
              <a:rPr lang="en-US" dirty="0" smtClean="0"/>
              <a:t>1.</a:t>
            </a:r>
            <a:r>
              <a:rPr lang="th-TH" dirty="0" smtClean="0"/>
              <a:t>  วัฒนธรรมทำหน้าที่ในการควบคุมสังคม ในรูปแบบธรรมเนียมประเพณี ศีลธรรม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</a:t>
            </a:r>
            <a:r>
              <a:rPr lang="th-TH" dirty="0" smtClean="0"/>
              <a:t> วัฒนธรรมทำหน้าที่เป็นเครื่องหมายหรือสัญลักษณ์ของกลุ่มหรือของสังคม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th-TH" dirty="0" smtClean="0"/>
              <a:t>วัฒนธรรมทำให้เกิดความกลมเกลียว เป็นอันหนึ่งอันเดียวกันเกิดความเป็นปึกแผ่นทำให้สังคมคงอยู่ต่อไปได้ คนที่มีวัฒนธรรมเดียวกันย่อมเกิดความรู้สึกเป็นพวกเดียวกัน เกิดความรู้สึกรักและหวงแหน มีจิตสำนึกความเป็นเจ้าของ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r>
              <a:rPr lang="th-TH" dirty="0" smtClean="0"/>
              <a:t>วัฒนธรรมเป็นเครื่องมือสร้างระเบียบแก่สังคมและทำหน้าที่เป็นเครื่องมือในการปรับตัวของมนุษย์ต่อสิ่งแวดล้อม</a:t>
            </a:r>
            <a:endParaRPr lang="en-US" dirty="0" smtClean="0"/>
          </a:p>
          <a:p>
            <a:endParaRPr lang="th-TH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วัฒนธรรม 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(Culture)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/>
          <a:lstStyle/>
          <a:p>
            <a:r>
              <a:rPr lang="th-TH" dirty="0" smtClean="0"/>
              <a:t>วัฒนธรรมของแต่ละสังคมมีความแตกต่างกัน </a:t>
            </a:r>
            <a:r>
              <a:rPr lang="th-TH" b="1" dirty="0" smtClean="0"/>
              <a:t>การตีความหรือการให้คุณค่าวัฒนธรรมเป็นการนำวัฒนธรรมของแต่ละสังคมมาเปรียบเทียบกันเป็นสิ่งที่พึงระวัง </a:t>
            </a:r>
            <a:r>
              <a:rPr lang="th-TH" dirty="0" smtClean="0"/>
              <a:t>เพราะ ไม่มีเกณฑ์สากลใดๆมาเป็นเครื่องวัดหรือบอกว่าเป็นมาตรฐานของวัฒนธรรมได้ ยิ่งกว่านั้นการตีค่าวัฒนธรรมของสังคมต่างๆจะก่อให้เกิดอคติทางวัฒนธรรม</a:t>
            </a:r>
            <a:endParaRPr lang="en-US" dirty="0" smtClean="0"/>
          </a:p>
          <a:p>
            <a:r>
              <a:rPr lang="th-TH" dirty="0" smtClean="0"/>
              <a:t>สิ่งที่ตามมาจากการคิดว่าวัฒนธรรมของตัวเองดีกว่าของคนอื่น คือ การหลงใหลวัฒนธรรมของตัวเอง การดูถูก การมีอคติ การเลือกปฏิบัติ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640960" cy="2088232"/>
          </a:xfrm>
        </p:spPr>
        <p:txBody>
          <a:bodyPr>
            <a:normAutofit/>
          </a:bodyPr>
          <a:lstStyle/>
          <a:p>
            <a:r>
              <a:rPr lang="th-TH" sz="6000" b="1" dirty="0" smtClean="0"/>
              <a:t>สัปดาห์ที่ </a:t>
            </a:r>
            <a:r>
              <a:rPr lang="en-US" sz="6000" b="1" dirty="0" smtClean="0"/>
              <a:t>3 </a:t>
            </a:r>
            <a:r>
              <a:rPr lang="th-TH" sz="6000" b="1" dirty="0" smtClean="0"/>
              <a:t/>
            </a:r>
            <a:br>
              <a:rPr lang="th-TH" sz="6000" b="1" dirty="0" smtClean="0"/>
            </a:br>
            <a:r>
              <a:rPr lang="th-TH" sz="6000" b="1" dirty="0" smtClean="0"/>
              <a:t>การจัดระเบียบทางสังคม</a:t>
            </a:r>
            <a:r>
              <a:rPr lang="en-US" sz="6000" b="1" dirty="0" smtClean="0"/>
              <a:t> </a:t>
            </a:r>
            <a:r>
              <a:rPr lang="th-TH" sz="6000" b="1" dirty="0" smtClean="0"/>
              <a:t>และวัฒนธรรม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รัฐนิยม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3" y="476672"/>
            <a:ext cx="8287668" cy="5893454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อ้างอิงและเรียบเรียง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h-TH" dirty="0" smtClean="0"/>
              <a:t>เอกสารประกอบการสัมมนาทางวิชาการ เรื่อง </a:t>
            </a:r>
            <a:r>
              <a:rPr lang="en-US" b="1" dirty="0" smtClean="0"/>
              <a:t>“</a:t>
            </a:r>
            <a:r>
              <a:rPr lang="th-TH" b="1" dirty="0" smtClean="0"/>
              <a:t>วัฒนธรรมกับสังคมไทยในกระแสการเปลี่ยนแปลง</a:t>
            </a:r>
            <a:r>
              <a:rPr lang="en-US" b="1" dirty="0" smtClean="0"/>
              <a:t>”</a:t>
            </a:r>
            <a:r>
              <a:rPr lang="en-US" dirty="0" smtClean="0"/>
              <a:t> </a:t>
            </a:r>
            <a:r>
              <a:rPr lang="th-TH" dirty="0" smtClean="0"/>
              <a:t>ชุด โลกาภิวัฒน์ (</a:t>
            </a:r>
            <a:r>
              <a:rPr lang="en-US" dirty="0" smtClean="0"/>
              <a:t>Globalization) </a:t>
            </a:r>
            <a:r>
              <a:rPr lang="th-TH" dirty="0" smtClean="0"/>
              <a:t>อภิชาติ สถิตนิรามัย บรรณาธิการ โดย มหาวิทยาลัยธรรมศาสตร์ และ </a:t>
            </a:r>
            <a:r>
              <a:rPr lang="en-US" dirty="0" smtClean="0"/>
              <a:t>The Toyota Foundation </a:t>
            </a:r>
            <a:r>
              <a:rPr lang="th-TH" dirty="0" smtClean="0"/>
              <a:t>และ มูลนิธิโครงการตำราสังคมศาสตร์และมนุษยศาสตร์ ระหว่างวันที่ 15-16 พฤศจิกายน พ.ศ 2537</a:t>
            </a:r>
            <a:endParaRPr lang="en-US" dirty="0" smtClean="0"/>
          </a:p>
          <a:p>
            <a:r>
              <a:rPr lang="th-TH" dirty="0" smtClean="0"/>
              <a:t>ศิริรัตน์ แอดสกุล. (2555) </a:t>
            </a:r>
            <a:r>
              <a:rPr lang="th-TH" b="1" dirty="0" smtClean="0"/>
              <a:t>ความรู้เบื้องต้นสังคมวิทยา</a:t>
            </a:r>
            <a:r>
              <a:rPr lang="th-TH" dirty="0" smtClean="0"/>
              <a:t>. กรุงเทพฯ: สำนักพิมพ์แห่งจุฬาลงกรณ์มหาวิทยาลัย.</a:t>
            </a:r>
          </a:p>
          <a:p>
            <a:pPr lvl="0"/>
            <a:r>
              <a:rPr lang="th-TH" dirty="0"/>
              <a:t>ภาควิชาสังคมวิทยาและมานุษยวิทยา คณะรัฐศาสตร์ จุฬาลงกรณ์มหาวิทยาลัย. (2553) </a:t>
            </a:r>
            <a:r>
              <a:rPr lang="th-TH" b="1" dirty="0"/>
              <a:t>สังคมและวัฒนธรรม</a:t>
            </a:r>
            <a:r>
              <a:rPr lang="th-TH" dirty="0"/>
              <a:t>. พิมพ์ครั้งที่ 12. กรุงเทพฯ: สำนักพิมพ์แห่งจุฬาลงกรณ์มหาวิทยาลัย.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การจัดระเบียบทาง</a:t>
            </a:r>
            <a:r>
              <a:rPr lang="th-TH" b="1" dirty="0" smtClean="0"/>
              <a:t>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328592"/>
          </a:xfrm>
        </p:spPr>
        <p:txBody>
          <a:bodyPr/>
          <a:lstStyle/>
          <a:p>
            <a:r>
              <a:rPr lang="th-TH" b="1" dirty="0"/>
              <a:t>การจัดระเบียบทางสังคมและโครงสร้างทางสังคม </a:t>
            </a:r>
            <a:r>
              <a:rPr lang="en-US" b="1" dirty="0" smtClean="0"/>
              <a:t>(</a:t>
            </a:r>
            <a:r>
              <a:rPr lang="en-US" b="1" dirty="0"/>
              <a:t>Social organization and Social structure</a:t>
            </a:r>
            <a:r>
              <a:rPr lang="en-US" b="1" dirty="0" smtClean="0"/>
              <a:t>)</a:t>
            </a:r>
            <a:endParaRPr lang="th-TH" b="1" dirty="0" smtClean="0"/>
          </a:p>
          <a:p>
            <a:pPr>
              <a:buNone/>
            </a:pPr>
            <a:r>
              <a:rPr lang="th-TH" dirty="0" smtClean="0"/>
              <a:t> </a:t>
            </a:r>
            <a:endParaRPr lang="th-TH" dirty="0"/>
          </a:p>
          <a:p>
            <a:pPr>
              <a:buFontTx/>
              <a:buChar char="-"/>
            </a:pPr>
            <a:r>
              <a:rPr lang="th-TH" b="1" dirty="0" smtClean="0"/>
              <a:t>การ</a:t>
            </a:r>
            <a:r>
              <a:rPr lang="th-TH" b="1" dirty="0"/>
              <a:t>จัดระเบียบทางสังคม </a:t>
            </a:r>
            <a:r>
              <a:rPr lang="th-TH" dirty="0"/>
              <a:t>หมายถึง การทำให้สังคมมนุษย์มีความเป็น</a:t>
            </a:r>
            <a:r>
              <a:rPr lang="th-TH" dirty="0" smtClean="0"/>
              <a:t>ระเบียบ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การจัดระเบียบทางสังคม มีคำเรียกได้อีกหลายคำ เช่น โครงสร้างทางสังคม</a:t>
            </a:r>
            <a:r>
              <a:rPr lang="en-US" dirty="0"/>
              <a:t>, </a:t>
            </a:r>
            <a:r>
              <a:rPr lang="th-TH" dirty="0"/>
              <a:t>ระบบ</a:t>
            </a:r>
            <a:r>
              <a:rPr lang="th-TH" dirty="0" smtClean="0"/>
              <a:t>สังคม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การจัดระเบียบทางสังคม จึงเกี่ยวข้องกับ บรรทัดฐานทางสังคม สถานภาพ และบทบาท</a:t>
            </a:r>
            <a:endParaRPr lang="th-TH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การจัดระเบียบทางสังคม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/>
          <a:lstStyle/>
          <a:p>
            <a:r>
              <a:rPr lang="th-TH" b="1" dirty="0"/>
              <a:t>ทำไมต้องมีการจัดระเบียบทางสังคม</a:t>
            </a:r>
            <a:r>
              <a:rPr lang="en-US" b="1" dirty="0"/>
              <a:t>?</a:t>
            </a:r>
            <a:endParaRPr lang="en-US" dirty="0"/>
          </a:p>
          <a:p>
            <a:pPr marL="514350" indent="-514350">
              <a:buAutoNum type="arabicPeriod"/>
            </a:pPr>
            <a:r>
              <a:rPr lang="th-TH" dirty="0" smtClean="0"/>
              <a:t>มนุษย์</a:t>
            </a:r>
            <a:r>
              <a:rPr lang="th-TH" dirty="0"/>
              <a:t>โดยทั่วไปมีความแตกต่างกัน ฉะนั้นจึงจำเป็นต้องมีระเบียบแบบแผนในการอยู่</a:t>
            </a:r>
            <a:r>
              <a:rPr lang="th-TH" dirty="0" smtClean="0"/>
              <a:t>ร่วมกัน</a:t>
            </a: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2.</a:t>
            </a:r>
            <a:r>
              <a:rPr lang="th-TH" dirty="0" smtClean="0"/>
              <a:t> </a:t>
            </a:r>
            <a:r>
              <a:rPr lang="th-TH" dirty="0"/>
              <a:t>มนุษย์อยู่ร่วมกันในสังคม ต้องมีการพึ่งพาอาศัยกันเพื่อตอบสนองความต้องการพื้นฐานของตน ฉะนั้นจึงจำเป็นต้องมีระบบการแบ่งหน้าที่การงานในสังคม</a:t>
            </a:r>
            <a:endParaRPr lang="en-US" dirty="0"/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/>
              <a:t>.</a:t>
            </a:r>
            <a:r>
              <a:rPr lang="th-TH" dirty="0"/>
              <a:t> มนุษย์มีลักษณะตามธรรมชาติที่สำคัญ คือ การต่อสู้ การใช้อำนาจและคามขัดแย้งต่อกันตามปรัชญาของ </a:t>
            </a:r>
            <a:r>
              <a:rPr lang="en-US" dirty="0"/>
              <a:t>Hobbes </a:t>
            </a:r>
            <a:r>
              <a:rPr lang="th-TH" dirty="0"/>
              <a:t>ดั้นนั้นสังคมจึงจำเป็นต้องมีระบบระเบียบเป็นแบบแผนในการอยู่ร่วมกันของมนุษย์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การจัดระเบียบทางสังคม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12568"/>
          </a:xfrm>
        </p:spPr>
        <p:txBody>
          <a:bodyPr/>
          <a:lstStyle/>
          <a:p>
            <a:r>
              <a:rPr lang="th-TH" b="1" dirty="0" smtClean="0"/>
              <a:t>บรรทัด</a:t>
            </a:r>
            <a:r>
              <a:rPr lang="th-TH" b="1" dirty="0"/>
              <a:t>ฐานทางสังคม </a:t>
            </a:r>
            <a:r>
              <a:rPr lang="en-US" b="1" dirty="0"/>
              <a:t>(social norms</a:t>
            </a:r>
            <a:r>
              <a:rPr lang="en-US" b="1" dirty="0" smtClean="0"/>
              <a:t>)</a:t>
            </a:r>
          </a:p>
          <a:p>
            <a:pPr>
              <a:buFontTx/>
              <a:buChar char="-"/>
            </a:pPr>
            <a:r>
              <a:rPr lang="th-TH" b="1" i="1" dirty="0" smtClean="0"/>
              <a:t>บรรทัด</a:t>
            </a:r>
            <a:r>
              <a:rPr lang="th-TH" b="1" i="1" dirty="0"/>
              <a:t>ฐานทางสังคม </a:t>
            </a:r>
            <a:r>
              <a:rPr lang="th-TH" dirty="0"/>
              <a:t>คือ แบบแผนพฤติกรรมที่เป็นที่คาดหวังของ</a:t>
            </a:r>
            <a:r>
              <a:rPr lang="th-TH" dirty="0" smtClean="0"/>
              <a:t>สังคม</a:t>
            </a:r>
            <a:r>
              <a:rPr lang="en-US" dirty="0" smtClean="0"/>
              <a:t> </a:t>
            </a:r>
            <a:r>
              <a:rPr lang="th-TH" dirty="0" smtClean="0"/>
              <a:t>เป็น</a:t>
            </a:r>
            <a:r>
              <a:rPr lang="th-TH" dirty="0"/>
              <a:t>มาตรฐานที่สมาชิกของสังคมถูกคาดหวังให้ปฏิบัติ</a:t>
            </a:r>
            <a:r>
              <a:rPr lang="th-TH" dirty="0" smtClean="0"/>
              <a:t>ตาม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 smtClean="0"/>
              <a:t>เป็น</a:t>
            </a:r>
            <a:r>
              <a:rPr lang="th-TH" dirty="0"/>
              <a:t>สิ่งที่ควบคุมพฤติกรรมของคนในสังคมและทำให้สมาชิกในสังคมทราบว่าจะปฏิบัติตนอย่างไรให้เหมาะสมเป็นที่ยอมรับ หรืออะไรเป็นสิ่งที่ไม่ควร</a:t>
            </a:r>
            <a:r>
              <a:rPr lang="th-TH" dirty="0" smtClean="0"/>
              <a:t>ปฏิบัติ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หน้าที่ของบรรทัดฐานทางสังคม คือ การจัดระเบียบและช่วยลดความจำเป็นของการเผชิญหน้าในการตัดสินใจในสถานการณ์ต่างๆทางสังคมที่สมาชิกของสังคมมีส่วนร่วม </a:t>
            </a: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การจัดระเบียบทางสังคม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256584"/>
          </a:xfrm>
        </p:spPr>
        <p:txBody>
          <a:bodyPr/>
          <a:lstStyle/>
          <a:p>
            <a:r>
              <a:rPr lang="th-TH" dirty="0"/>
              <a:t>แบ่งบรรทัดฐานทางสังคมได้ </a:t>
            </a:r>
            <a:r>
              <a:rPr lang="en-US" dirty="0"/>
              <a:t>3 </a:t>
            </a:r>
            <a:r>
              <a:rPr lang="th-TH" dirty="0"/>
              <a:t>ประเภท</a:t>
            </a:r>
            <a:endParaRPr lang="en-US" dirty="0"/>
          </a:p>
          <a:p>
            <a:pPr>
              <a:buNone/>
            </a:pPr>
            <a:r>
              <a:rPr lang="en-US" dirty="0"/>
              <a:t>1.</a:t>
            </a:r>
            <a:r>
              <a:rPr lang="th-TH" dirty="0"/>
              <a:t> </a:t>
            </a:r>
            <a:r>
              <a:rPr lang="th-TH" b="1" i="1" dirty="0"/>
              <a:t>วิถีประชาหรือวิถีชาวบ้าน </a:t>
            </a:r>
            <a:r>
              <a:rPr lang="en-US" b="1" i="1" dirty="0"/>
              <a:t>(folkways)</a:t>
            </a:r>
            <a:endParaRPr lang="en-US" dirty="0"/>
          </a:p>
          <a:p>
            <a:pPr>
              <a:buNone/>
            </a:pPr>
            <a:r>
              <a:rPr lang="en-US" dirty="0"/>
              <a:t>2.</a:t>
            </a:r>
            <a:r>
              <a:rPr lang="th-TH" dirty="0"/>
              <a:t> </a:t>
            </a:r>
            <a:r>
              <a:rPr lang="th-TH" b="1" i="1" dirty="0"/>
              <a:t>จารีตหรือศีลธรรม </a:t>
            </a:r>
            <a:r>
              <a:rPr lang="en-US" b="1" i="1" dirty="0"/>
              <a:t>(mores</a:t>
            </a:r>
            <a:r>
              <a:rPr lang="en-US" b="1" i="1" dirty="0" smtClean="0"/>
              <a:t>)</a:t>
            </a:r>
          </a:p>
          <a:p>
            <a:pPr>
              <a:buNone/>
            </a:pPr>
            <a:r>
              <a:rPr lang="en-US" dirty="0"/>
              <a:t>3.</a:t>
            </a:r>
            <a:r>
              <a:rPr lang="th-TH" dirty="0"/>
              <a:t> </a:t>
            </a:r>
            <a:r>
              <a:rPr lang="th-TH" b="1" i="1" dirty="0"/>
              <a:t>กฎหมาย </a:t>
            </a:r>
            <a:r>
              <a:rPr lang="en-US" b="1" i="1" dirty="0"/>
              <a:t>(laws)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การจัดระเบียบทางสังคม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5184576"/>
          </a:xfrm>
        </p:spPr>
        <p:txBody>
          <a:bodyPr/>
          <a:lstStyle/>
          <a:p>
            <a:r>
              <a:rPr lang="th-TH" b="1" dirty="0" smtClean="0"/>
              <a:t>วิถีประชาหรือวิถีชาวบ้าน </a:t>
            </a:r>
            <a:r>
              <a:rPr lang="en-US" b="1" dirty="0" smtClean="0"/>
              <a:t>(folkways)</a:t>
            </a:r>
          </a:p>
          <a:p>
            <a:pPr>
              <a:buFontTx/>
              <a:buChar char="-"/>
            </a:pPr>
            <a:r>
              <a:rPr lang="th-TH" b="1" i="1" dirty="0" smtClean="0"/>
              <a:t>วิถี</a:t>
            </a:r>
            <a:r>
              <a:rPr lang="th-TH" b="1" i="1" dirty="0"/>
              <a:t>ประชาหรือวิถีชาวบ้าน </a:t>
            </a:r>
            <a:r>
              <a:rPr lang="th-TH" dirty="0"/>
              <a:t>หมายถึง แบบแผนหรือพฤติกรรมที่คนจำนวนมากเห็นว่าเหมาะสม ถูกต้องในสถานการณ์</a:t>
            </a:r>
            <a:r>
              <a:rPr lang="th-TH" dirty="0" smtClean="0"/>
              <a:t>นั้นๆ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วิถีประชาจะครอบคลุมพฤติกรรมด้านต่างๆของสังคมไว้ซึ่งเป็นพฤติกรรมหรือการกระทำที่ปฏิบัติจนเป็นความเคยชิน เป็นนิสัย เป็นประเพณี ไม่มีการบังคับให้ต้องปฏิบัติอย่าง</a:t>
            </a:r>
            <a:r>
              <a:rPr lang="th-TH" dirty="0" smtClean="0"/>
              <a:t>เคร่งครัด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วิถีประชาเป็นบรรทัดฐานที่มีระดับความสำคัญน้อยในสังคม กล่าวคือ การกระทำผิดวิถีประชานั้นมีผลกระทบต่อส่วนรวมน้อยและไม่รุนแรง จึงทำให้บทลงโทษของการกระทำผิดตามวิถีประชาไม่ร้ายแรง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การจัดระเบียบทางสังคม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445224"/>
          </a:xfrm>
        </p:spPr>
        <p:txBody>
          <a:bodyPr>
            <a:normAutofit/>
          </a:bodyPr>
          <a:lstStyle/>
          <a:p>
            <a:r>
              <a:rPr lang="th-TH" b="1" dirty="0"/>
              <a:t>จารีตหรือศีลธรรม </a:t>
            </a:r>
            <a:r>
              <a:rPr lang="en-US" b="1" dirty="0"/>
              <a:t>(</a:t>
            </a:r>
            <a:r>
              <a:rPr lang="en-US" b="1" dirty="0" smtClean="0"/>
              <a:t>mores)</a:t>
            </a:r>
          </a:p>
          <a:p>
            <a:pPr>
              <a:buFontTx/>
              <a:buChar char="-"/>
            </a:pPr>
            <a:r>
              <a:rPr lang="th-TH" b="1" i="1" dirty="0" smtClean="0"/>
              <a:t>จารีต</a:t>
            </a:r>
            <a:r>
              <a:rPr lang="th-TH" b="1" i="1" dirty="0"/>
              <a:t>หรือศีลธรรม </a:t>
            </a:r>
            <a:r>
              <a:rPr lang="th-TH" dirty="0"/>
              <a:t>คือ กฎของสังคมที่กำหนดว่าการกระทำใดถูก การกระทำใดผิด ต้องประพฤติหรือปฏิบัติอย่างไรจึงเรียกว่าทำดีหรือกระทำอย่างไรเรียกว่าทำ</a:t>
            </a:r>
            <a:r>
              <a:rPr lang="th-TH" dirty="0" smtClean="0"/>
              <a:t>ชั่ว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 จารีต เป็นบรรทัดฐานที่มีระดับความสำคัญต่อสังคมมาก เนื่องจากการกระทำผิดจารีตจะมีผลกระทบสมาชิกในสังคมจำนวนมากหรือสังคมโดยส่วนรวม 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ลักษณะสำคัญของจารีต คือ เป็นทั้งข้อปฏิบัติและข้อห้ามปฏิบัติ แต่ละสังคมย่อมมีจารีตแตกต่างกันเพราะเป็นคุณค่าที่แต่ละสังคมจะยึดถือ และจารีตมักเปลี่ยนแปลงได้ยากกว่าวิถีประชา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การจัดระเบียบทางสังคม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/>
          <a:lstStyle/>
          <a:p>
            <a:r>
              <a:rPr lang="th-TH" b="1" dirty="0"/>
              <a:t>กฎหมาย </a:t>
            </a:r>
            <a:r>
              <a:rPr lang="en-US" b="1" dirty="0"/>
              <a:t>(laws</a:t>
            </a:r>
            <a:r>
              <a:rPr lang="en-US" b="1" dirty="0" smtClean="0"/>
              <a:t>)</a:t>
            </a:r>
          </a:p>
          <a:p>
            <a:pPr>
              <a:buFontTx/>
              <a:buChar char="-"/>
            </a:pPr>
            <a:r>
              <a:rPr lang="th-TH" b="1" i="1" dirty="0" smtClean="0"/>
              <a:t>กฎหมาย</a:t>
            </a:r>
            <a:r>
              <a:rPr lang="th-TH" dirty="0" smtClean="0"/>
              <a:t> </a:t>
            </a:r>
            <a:r>
              <a:rPr lang="th-TH" dirty="0"/>
              <a:t>คือ กฎเกณฑ์ที่ถูกบันทึกไว้เป็นทางการถึงข้อห้ามไม่ให้กระทำหรือข้อบังคับให้ทำตาม และมีบทลงโทษตามการกระทำผิดกฎหมายแต่ละอย่างว่าจะได้รับโทษสถาน</a:t>
            </a:r>
            <a:r>
              <a:rPr lang="th-TH" dirty="0" smtClean="0"/>
              <a:t>ใดบ้าง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กฎหมายเป็นสิ่งที่จำเป็นต้องมีในสังคมที่ซับซ้อนมากขึ้น </a:t>
            </a:r>
            <a:r>
              <a:rPr lang="th-TH" dirty="0" smtClean="0"/>
              <a:t>เป็น</a:t>
            </a:r>
            <a:r>
              <a:rPr lang="th-TH" dirty="0"/>
              <a:t>บรรทัดฐานที่มีลักษณะเป็นทางการมากที่สุด เป็นอำนาจรัฐ 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 smtClean="0"/>
              <a:t>กฎหมาย</a:t>
            </a:r>
            <a:r>
              <a:rPr lang="th-TH" dirty="0"/>
              <a:t>ยังมีบทลงโทษที่เป็นทางการและสามารถควบคุมพฤติกรรมของคนในสังคมได้อย่างมีประสิทธิภาพ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1615</Words>
  <Application>Microsoft Office PowerPoint</Application>
  <PresentationFormat>On-screen Show (4:3)</PresentationFormat>
  <Paragraphs>89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วิชาสังคมและการเมือง  Social and Politics</vt:lpstr>
      <vt:lpstr>สัปดาห์ที่ 3  การจัดระเบียบทางสังคม และวัฒนธรรม</vt:lpstr>
      <vt:lpstr>การจัดระเบียบทางสังคม</vt:lpstr>
      <vt:lpstr>การจัดระเบียบทางสังคม</vt:lpstr>
      <vt:lpstr>การจัดระเบียบทางสังคม</vt:lpstr>
      <vt:lpstr>การจัดระเบียบทางสังคม</vt:lpstr>
      <vt:lpstr>การจัดระเบียบทางสังคม</vt:lpstr>
      <vt:lpstr>การจัดระเบียบทางสังคม</vt:lpstr>
      <vt:lpstr>การจัดระเบียบทางสังคม</vt:lpstr>
      <vt:lpstr>การจัดระเบียบทางสังคม</vt:lpstr>
      <vt:lpstr>การจัดระเบียบทางสังคม</vt:lpstr>
      <vt:lpstr>การจัดระเบียบทางสังคม</vt:lpstr>
      <vt:lpstr>วัฒนธรรม  Culture</vt:lpstr>
      <vt:lpstr>วัฒนธรรม  (Culture)</vt:lpstr>
      <vt:lpstr>วัฒนธรรม  (Culture)</vt:lpstr>
      <vt:lpstr>วัฒนธรรม  (Culture)</vt:lpstr>
      <vt:lpstr>วัฒนธรรม  (Culture)</vt:lpstr>
      <vt:lpstr>วัฒนธรรม  (Culture)</vt:lpstr>
      <vt:lpstr>วัฒนธรรม  (Culture)</vt:lpstr>
      <vt:lpstr>Slide 20</vt:lpstr>
      <vt:lpstr>อ้างอิงและเรียบเรียง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Toshiba</cp:lastModifiedBy>
  <cp:revision>31</cp:revision>
  <cp:lastPrinted>2012-11-19T05:42:01Z</cp:lastPrinted>
  <dcterms:created xsi:type="dcterms:W3CDTF">2012-11-14T15:45:42Z</dcterms:created>
  <dcterms:modified xsi:type="dcterms:W3CDTF">2012-11-19T15:52:45Z</dcterms:modified>
</cp:coreProperties>
</file>