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579B1"/>
    <a:srgbClr val="EE80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13B6A-90FD-4CB7-82D8-37EBC17346C5}" type="datetimeFigureOut">
              <a:rPr lang="th-TH" smtClean="0"/>
              <a:pPr/>
              <a:t>27/11/55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BA3C1-4944-4E5F-A5A5-495ACE01ADD6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63827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F3F0-5E8A-42DD-ABE1-3C5D71CC8D68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131D-97CE-45E9-AE15-3675E61C3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F3F0-5E8A-42DD-ABE1-3C5D71CC8D68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131D-97CE-45E9-AE15-3675E61C3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F3F0-5E8A-42DD-ABE1-3C5D71CC8D68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131D-97CE-45E9-AE15-3675E61C3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F3F0-5E8A-42DD-ABE1-3C5D71CC8D68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131D-97CE-45E9-AE15-3675E61C3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F3F0-5E8A-42DD-ABE1-3C5D71CC8D68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131D-97CE-45E9-AE15-3675E61C3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F3F0-5E8A-42DD-ABE1-3C5D71CC8D68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131D-97CE-45E9-AE15-3675E61C3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F3F0-5E8A-42DD-ABE1-3C5D71CC8D68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131D-97CE-45E9-AE15-3675E61C3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F3F0-5E8A-42DD-ABE1-3C5D71CC8D68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131D-97CE-45E9-AE15-3675E61C3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F3F0-5E8A-42DD-ABE1-3C5D71CC8D68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131D-97CE-45E9-AE15-3675E61C3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F3F0-5E8A-42DD-ABE1-3C5D71CC8D68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131D-97CE-45E9-AE15-3675E61C3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F3F0-5E8A-42DD-ABE1-3C5D71CC8D68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0131D-97CE-45E9-AE15-3675E61C3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80BA">
            <a:alpha val="8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3F3F0-5E8A-42DD-ABE1-3C5D71CC8D68}" type="datetimeFigureOut">
              <a:rPr lang="en-US" smtClean="0"/>
              <a:pPr/>
              <a:t>11/27/2012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0131D-97CE-45E9-AE15-3675E61C3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79B1">
            <a:alpha val="8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th-TH" b="1" dirty="0" smtClean="0"/>
              <a:t>วิชาสังคมและการเมือง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Social and Politics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th-TH" sz="4400" b="1" dirty="0" smtClean="0">
                <a:solidFill>
                  <a:schemeClr val="tx1"/>
                </a:solidFill>
              </a:rPr>
              <a:t>อ</a:t>
            </a:r>
            <a:r>
              <a:rPr lang="en-US" sz="4400" b="1" dirty="0" smtClean="0">
                <a:solidFill>
                  <a:schemeClr val="tx1"/>
                </a:solidFill>
              </a:rPr>
              <a:t>.</a:t>
            </a:r>
            <a:r>
              <a:rPr lang="th-TH" sz="4400" b="1" dirty="0" smtClean="0">
                <a:solidFill>
                  <a:schemeClr val="tx1"/>
                </a:solidFill>
              </a:rPr>
              <a:t>มานิตา หนูสวัสดิ์</a:t>
            </a:r>
            <a:endParaRPr lang="th-TH" sz="44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การเมือง คืออะไร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5328592"/>
          </a:xfrm>
        </p:spPr>
        <p:txBody>
          <a:bodyPr/>
          <a:lstStyle/>
          <a:p>
            <a:pPr>
              <a:buNone/>
            </a:pPr>
            <a:r>
              <a:rPr lang="en-US" b="1" i="1" dirty="0"/>
              <a:t>3.</a:t>
            </a:r>
            <a:r>
              <a:rPr lang="th-TH" b="1" i="1" dirty="0"/>
              <a:t> การเมืองในฐานะการประนีประนอมและการเห็นพ้อง</a:t>
            </a:r>
            <a:r>
              <a:rPr lang="th-TH" b="1" i="1" dirty="0" smtClean="0"/>
              <a:t>ต้องกัน</a:t>
            </a:r>
          </a:p>
          <a:p>
            <a:pPr>
              <a:buFontTx/>
              <a:buChar char="-"/>
            </a:pPr>
            <a:r>
              <a:rPr lang="th-TH" dirty="0" smtClean="0"/>
              <a:t>การเมือง</a:t>
            </a:r>
            <a:r>
              <a:rPr lang="th-TH" dirty="0"/>
              <a:t>ในแง่นี้คือวิธีการหรือเครื่องมือในการแก้ไขปัญหาความขัดแย้ง โดยวิธีการประนีประนอม การเจรจาต่อรอง การไกล่เกลี่ย มากกว่าการใช้กำลังจัดการ</a:t>
            </a:r>
            <a:r>
              <a:rPr lang="th-TH" dirty="0" smtClean="0"/>
              <a:t>ปัญหา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วิธีการแก้ปัญหาโดยการเมือง จึงหมายถึงวิธีที่ไม่ใช่กำลังความรุนแรง ซึ่งเป็นวิธีการทางเลือกที่ทำให้ไม่ต้องปะทะและมีความสูญเสีย</a:t>
            </a:r>
            <a:r>
              <a:rPr lang="th-TH" dirty="0" smtClean="0"/>
              <a:t>เกิดขึ้น</a:t>
            </a: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การเมือง คืออะไร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184576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4.</a:t>
            </a:r>
            <a:r>
              <a:rPr lang="th-TH" b="1" i="1" dirty="0" smtClean="0"/>
              <a:t> การเมืองในฐานะอำนาจและการกระจายทรัพยากร</a:t>
            </a:r>
            <a:endParaRPr lang="en-US" b="1" i="1" dirty="0" smtClean="0"/>
          </a:p>
          <a:p>
            <a:pPr>
              <a:buFontTx/>
              <a:buChar char="-"/>
            </a:pPr>
            <a:r>
              <a:rPr lang="th-TH" dirty="0" smtClean="0"/>
              <a:t>การเมือง</a:t>
            </a:r>
            <a:r>
              <a:rPr lang="th-TH" dirty="0"/>
              <a:t>เป็นเรื่องที่เกิดและทำงานอยู่ในทุกกิจกรรมทางสังคมและเกิดขึ้นในทุกระดับของความสัมพันธ์ชีวิต</a:t>
            </a:r>
            <a:r>
              <a:rPr lang="th-TH" dirty="0" smtClean="0"/>
              <a:t>มนุษย์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การเมืองเป็นกิจกรรมที่เกี่ยวกับการผลิต การแจกจ่ายกระจาย และการใช้ทรัพยากรที่มีอยู่ในสังคม ฉะนั้นอำนาจจะเป็นเครื่องมือที่สำคัญที่ใช้ในกระบวนการและกิจกรรมทางการเมืองต่างๆ </a:t>
            </a:r>
            <a:r>
              <a:rPr lang="en-US" dirty="0"/>
              <a:t>–</a:t>
            </a:r>
            <a:r>
              <a:rPr lang="th-TH" dirty="0"/>
              <a:t> อำนาจในการบริหาร การกำหนดนโยบาย จัดสรรทรัพยากร แจกจ่ายทรัพยากร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sz="4900" b="1" dirty="0" smtClean="0"/>
              <a:t>รัฐ </a:t>
            </a:r>
            <a:r>
              <a:rPr lang="en-US" sz="4900" b="1" dirty="0" smtClean="0"/>
              <a:t>(State)</a:t>
            </a:r>
            <a:r>
              <a:rPr lang="en-US" b="1" dirty="0"/>
              <a:t> </a:t>
            </a:r>
            <a:r>
              <a:rPr lang="en-US" sz="2700" b="1" dirty="0"/>
              <a:t>(</a:t>
            </a:r>
            <a:r>
              <a:rPr lang="th-TH" sz="2700" b="1" dirty="0" err="1"/>
              <a:t>บูฆอ</a:t>
            </a:r>
            <a:r>
              <a:rPr lang="th-TH" sz="2700" b="1" dirty="0"/>
              <a:t>รี </a:t>
            </a:r>
            <a:r>
              <a:rPr lang="th-TH" sz="2700" b="1" dirty="0" err="1"/>
              <a:t>ยีห</a:t>
            </a:r>
            <a:r>
              <a:rPr lang="th-TH" sz="2700" b="1" dirty="0"/>
              <a:t>มะ </a:t>
            </a:r>
            <a:r>
              <a:rPr lang="en-US" sz="2700" b="1" dirty="0" smtClean="0"/>
              <a:t>2554: 25-30)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Max Weber “</a:t>
            </a:r>
            <a:r>
              <a:rPr lang="th-TH" dirty="0"/>
              <a:t>รัฐเป็นองค์กรเพียงหนึ่งเดียวที่มีสิทธิและความชอบธรรมในการใช้อำนาจและความรุนแรงทั้งหลาย</a:t>
            </a:r>
            <a:r>
              <a:rPr lang="en-US" dirty="0"/>
              <a:t>”</a:t>
            </a:r>
            <a:r>
              <a:rPr lang="th-TH" dirty="0"/>
              <a:t> หมายความว่ามีเพียงรัฐเท่านั้นที่ควบคุมและสั่งการใช้อำนาจและความรุนแรงในการรักษาความสงบและความมั่นคงของ</a:t>
            </a:r>
            <a:r>
              <a:rPr lang="th-TH" dirty="0" smtClean="0"/>
              <a:t>รัฐ</a:t>
            </a:r>
          </a:p>
          <a:p>
            <a:r>
              <a:rPr lang="en-US" dirty="0"/>
              <a:t>Anthony </a:t>
            </a:r>
            <a:r>
              <a:rPr lang="en-US" dirty="0" err="1"/>
              <a:t>Giddens</a:t>
            </a:r>
            <a:r>
              <a:rPr lang="en-US" dirty="0"/>
              <a:t> “</a:t>
            </a:r>
            <a:r>
              <a:rPr lang="th-TH" dirty="0"/>
              <a:t>รัฐเป็นองค์กรทางการเมืองที่มีอำนาจในการออกคำสั่งหรือกฎระเบียบ และควบคุมการใช้ความรุนแรงเอให้คำสั่งหรือกฎระเบียบนั้นได้รับการปฏิบัติตาม</a:t>
            </a:r>
            <a:r>
              <a:rPr lang="en-US" dirty="0" smtClean="0"/>
              <a:t>”</a:t>
            </a:r>
            <a:endParaRPr lang="th-TH" dirty="0" smtClean="0"/>
          </a:p>
          <a:p>
            <a:r>
              <a:rPr lang="en-US" dirty="0"/>
              <a:t>Richard Huggins “</a:t>
            </a:r>
            <a:r>
              <a:rPr lang="th-TH" dirty="0"/>
              <a:t>รัฐ หมายถึง สถาบัน องค์การ หรือหน่วยงานทั้งหลายที่ดำเนินงานอยู่ภายในดินแดนหนึ่ง โดยมีอำนาจอันชอบธรรมเหนือเรา สามารถใช้ความรุนแรงอย่างชอบธรรมในการแทรกแซงหากเราฝ่าฝืนกฎระเบียบได้</a:t>
            </a:r>
            <a:r>
              <a:rPr lang="en-US" dirty="0"/>
              <a:t>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th-TH" sz="5300" b="1" dirty="0"/>
              <a:t>องค์ประกอบของรัฐ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60640"/>
          </a:xfrm>
        </p:spPr>
        <p:txBody>
          <a:bodyPr>
            <a:normAutofit lnSpcReduction="10000"/>
          </a:bodyPr>
          <a:lstStyle/>
          <a:p>
            <a:r>
              <a:rPr lang="th-TH" dirty="0"/>
              <a:t>รัฐจะมีองค์ประกอบร่วมกัน </a:t>
            </a:r>
            <a:r>
              <a:rPr lang="en-US" dirty="0"/>
              <a:t>4 </a:t>
            </a:r>
            <a:r>
              <a:rPr lang="th-TH" dirty="0"/>
              <a:t>ประการ 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th-TH" dirty="0" smtClean="0"/>
              <a:t>ดินแดน </a:t>
            </a:r>
            <a:r>
              <a:rPr lang="en-US" dirty="0"/>
              <a:t>(Territory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th-TH" dirty="0" smtClean="0"/>
              <a:t>การ</a:t>
            </a:r>
            <a:r>
              <a:rPr lang="th-TH" dirty="0"/>
              <a:t>อ้างของชุมชนการเมืองใดว่ามีความเป็นรัฐ จำเป็นต้องมีดินแดนเป็นของตัวเอง ไม่อาศัยดินแดนของรัฐอื่น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</a:t>
            </a:r>
            <a:r>
              <a:rPr lang="th-TH" dirty="0" smtClean="0"/>
              <a:t> </a:t>
            </a:r>
            <a:r>
              <a:rPr lang="th-TH" dirty="0"/>
              <a:t>กลุ่มคนหรือชุมชนการเมืองใดที่เร่ร่อนไม่มีดินแดนเป็นของตัวเอง เปลี่ยนดินแดนอาศัยไปเรื่อยๆ แบบนี้ยังไม่จัดว่าเป็น</a:t>
            </a:r>
            <a:r>
              <a:rPr lang="th-TH" dirty="0" smtClean="0"/>
              <a:t>รัฐ</a:t>
            </a:r>
            <a:endParaRPr lang="en-US" dirty="0" smtClean="0"/>
          </a:p>
          <a:p>
            <a:pPr>
              <a:buNone/>
            </a:pPr>
            <a:r>
              <a:rPr lang="en-US" dirty="0"/>
              <a:t>2. </a:t>
            </a:r>
            <a:r>
              <a:rPr lang="th-TH" dirty="0"/>
              <a:t>ประชากร </a:t>
            </a:r>
            <a:r>
              <a:rPr lang="en-US" dirty="0"/>
              <a:t>(Population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- </a:t>
            </a:r>
            <a:r>
              <a:rPr lang="th-TH" dirty="0"/>
              <a:t>รัฐจำเป็นต้องมีประชากรอาศัยอยู่ในดินแดนของตัวเอง</a:t>
            </a:r>
            <a:endParaRPr lang="en-US" dirty="0"/>
          </a:p>
          <a:p>
            <a:pPr>
              <a:buNone/>
            </a:pPr>
            <a:r>
              <a:rPr lang="en-US" dirty="0" smtClean="0"/>
              <a:t>-</a:t>
            </a:r>
            <a:r>
              <a:rPr lang="th-TH" dirty="0" smtClean="0"/>
              <a:t> </a:t>
            </a:r>
            <a:r>
              <a:rPr lang="th-TH" dirty="0"/>
              <a:t>จำนวนประชากรไม่มีความสำคัญกับการเป็นรัฐ ภายในรัฐอาจประกอบด้วยประชากรที่มีความแตกต่างและหลากหลายทางเชื้อชาติ วัฒนธรรม ภาษา ศาสนา และความคิดความเชื่อต่างกัน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th-TH" b="1" dirty="0" smtClean="0"/>
              <a:t>องค์ประกอบของรัฐ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6166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3. </a:t>
            </a:r>
            <a:r>
              <a:rPr lang="th-TH" dirty="0"/>
              <a:t>รัฐบาล </a:t>
            </a:r>
            <a:r>
              <a:rPr lang="en-US" dirty="0"/>
              <a:t>(Government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/>
              <a:t>- </a:t>
            </a:r>
            <a:r>
              <a:rPr lang="th-TH" dirty="0"/>
              <a:t>ภายในรัฐต้องมีรัฐบาลหรือคณะบริหารที่มีบทบาทและหน้าที่บริหารและจัดการกิจการต่างๆภายในรัฐนั้น รัฐบาลเป็นกลไกสำคัญในการทำงานบริหารเพื่อกำหนดนโยบายและการนำนโยบายไปปฏิบัติ</a:t>
            </a:r>
            <a:endParaRPr lang="en-US" dirty="0"/>
          </a:p>
          <a:p>
            <a:pPr>
              <a:buNone/>
            </a:pPr>
            <a:r>
              <a:rPr lang="en-US" dirty="0" smtClean="0"/>
              <a:t>-</a:t>
            </a:r>
            <a:r>
              <a:rPr lang="th-TH" dirty="0" smtClean="0"/>
              <a:t> </a:t>
            </a:r>
            <a:r>
              <a:rPr lang="th-TH" dirty="0"/>
              <a:t>รัฐบาลที่เกิดขึ้นจำเป็นต้องได้รับการยินยอมจากประชาชนถึงจะถือว่ามีความชอบธรรมในการ</a:t>
            </a:r>
            <a:r>
              <a:rPr lang="th-TH" dirty="0" smtClean="0"/>
              <a:t>ปกครอง</a:t>
            </a:r>
            <a:endParaRPr lang="en-US" dirty="0" smtClean="0"/>
          </a:p>
          <a:p>
            <a:pPr>
              <a:buNone/>
            </a:pPr>
            <a:r>
              <a:rPr lang="en-US" dirty="0"/>
              <a:t>4.</a:t>
            </a:r>
            <a:r>
              <a:rPr lang="th-TH" dirty="0"/>
              <a:t> อำนาจอธิปไตย </a:t>
            </a:r>
            <a:r>
              <a:rPr lang="en-US" dirty="0"/>
              <a:t>(Sovereignty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th-TH" dirty="0" smtClean="0"/>
              <a:t>รัฐ</a:t>
            </a:r>
            <a:r>
              <a:rPr lang="th-TH" dirty="0"/>
              <a:t>ทุกรัฐต้องมีอำนาจอธิปไตยซึ่งถือเป็นอำนาจที่สมบูรณ์ที่มีเหนือดินแดนและพลเมืองที่อยู่ภายใต้การปกครองของ</a:t>
            </a:r>
            <a:r>
              <a:rPr lang="th-TH" dirty="0" smtClean="0"/>
              <a:t>ตน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 </a:t>
            </a:r>
            <a:r>
              <a:rPr lang="th-TH" dirty="0"/>
              <a:t>อำนาจอธิปไตยมีความเป็นอิสระในการดำเนินกิจกรรมทั้งในและต่างประเทศโดยปราศจากการแทรกแซง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อ้างอิงและเรียบเรียง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4968552"/>
          </a:xfrm>
        </p:spPr>
        <p:txBody>
          <a:bodyPr>
            <a:normAutofit/>
          </a:bodyPr>
          <a:lstStyle/>
          <a:p>
            <a:pPr lvl="0"/>
            <a:r>
              <a:rPr lang="th-TH" dirty="0" err="1"/>
              <a:t>บูฆอ</a:t>
            </a:r>
            <a:r>
              <a:rPr lang="th-TH" dirty="0"/>
              <a:t>รี </a:t>
            </a:r>
            <a:r>
              <a:rPr lang="th-TH" dirty="0" err="1"/>
              <a:t>ยีห</a:t>
            </a:r>
            <a:r>
              <a:rPr lang="th-TH" dirty="0"/>
              <a:t>มะ. (2554) </a:t>
            </a:r>
            <a:r>
              <a:rPr lang="th-TH" b="1" dirty="0"/>
              <a:t>ความรู้เบื้องต้นทางรัฐศาสตร์</a:t>
            </a:r>
            <a:r>
              <a:rPr lang="th-TH" dirty="0"/>
              <a:t>. พิมพ์ครั้งที่ 3. กรุงเทพฯ: คณะมนุษยศาสตร์และสังคมศาสตร์ มหาวิทยาลัยราช</a:t>
            </a:r>
            <a:r>
              <a:rPr lang="th-TH" dirty="0" err="1"/>
              <a:t>ภัฎ</a:t>
            </a:r>
            <a:r>
              <a:rPr lang="th-TH" dirty="0"/>
              <a:t>สงขลา. </a:t>
            </a:r>
            <a:endParaRPr lang="en-US" dirty="0"/>
          </a:p>
          <a:p>
            <a:pPr lvl="0"/>
            <a:r>
              <a:rPr lang="th-TH" dirty="0"/>
              <a:t>อนุสรณ์ ลิ่มมณี. (2542)</a:t>
            </a:r>
            <a:r>
              <a:rPr lang="th-TH" b="1" dirty="0"/>
              <a:t> รัฐ สังคม และการเปลี่ยนแปลง: การพิจารณาในเชิงอำนาจนโยบาย และเครือข่ายความสัมพันธ์</a:t>
            </a:r>
            <a:r>
              <a:rPr lang="th-TH" dirty="0"/>
              <a:t>. กรุงเทพฯ: คณะรัฐศาสตร์ จุฬาลงกรณ์มหาวิทยาลัย. (บทที่ 1)</a:t>
            </a:r>
            <a:endParaRPr lang="en-US" dirty="0"/>
          </a:p>
          <a:p>
            <a:pPr lvl="0"/>
            <a:r>
              <a:rPr lang="en-US" dirty="0"/>
              <a:t>Heywood, A. (</a:t>
            </a:r>
            <a:r>
              <a:rPr lang="th-TH" dirty="0"/>
              <a:t>2002) </a:t>
            </a:r>
            <a:r>
              <a:rPr lang="en-US" b="1" dirty="0"/>
              <a:t>Politics</a:t>
            </a:r>
            <a:r>
              <a:rPr lang="en-US" dirty="0"/>
              <a:t> </a:t>
            </a:r>
            <a:r>
              <a:rPr lang="th-TH" dirty="0"/>
              <a:t>2</a:t>
            </a:r>
            <a:r>
              <a:rPr lang="en-US" dirty="0" err="1"/>
              <a:t>nd</a:t>
            </a:r>
            <a:r>
              <a:rPr lang="en-US" dirty="0"/>
              <a:t> edition. New York: Palgrave Macmillan.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th-TH" sz="4000" b="1" dirty="0" smtClean="0"/>
          </a:p>
          <a:p>
            <a:pPr algn="ctr">
              <a:buNone/>
            </a:pPr>
            <a:endParaRPr lang="th-TH" sz="4000" b="1" dirty="0"/>
          </a:p>
          <a:p>
            <a:pPr algn="ctr">
              <a:buNone/>
            </a:pPr>
            <a:r>
              <a:rPr lang="th-TH" sz="4000" b="1" dirty="0" smtClean="0"/>
              <a:t>สัปดาห์ที่ </a:t>
            </a:r>
            <a:r>
              <a:rPr lang="en-US" sz="4000" b="1" dirty="0" smtClean="0"/>
              <a:t>4: </a:t>
            </a:r>
            <a:r>
              <a:rPr lang="th-TH" sz="4000" b="1" dirty="0" smtClean="0"/>
              <a:t>แนวคิดว่าด้วย</a:t>
            </a:r>
            <a:r>
              <a:rPr lang="th-TH" sz="4000" b="1" smtClean="0"/>
              <a:t>การเมือง</a:t>
            </a:r>
            <a:r>
              <a:rPr lang="th-TH" sz="4000" b="1"/>
              <a:t> </a:t>
            </a:r>
            <a:r>
              <a:rPr lang="th-TH" sz="4000" b="1" smtClean="0"/>
              <a:t>และ</a:t>
            </a:r>
            <a:r>
              <a:rPr lang="th-TH" sz="4000" b="1" smtClean="0"/>
              <a:t> </a:t>
            </a:r>
            <a:endParaRPr lang="th-TH" sz="4000" b="1" dirty="0" smtClean="0"/>
          </a:p>
          <a:p>
            <a:pPr algn="ctr">
              <a:buNone/>
            </a:pPr>
            <a:r>
              <a:rPr lang="th-TH" sz="4000" b="1" dirty="0" smtClean="0"/>
              <a:t>การกำเนิด</a:t>
            </a:r>
            <a:r>
              <a:rPr lang="th-TH" sz="4000" b="1" dirty="0" smtClean="0"/>
              <a:t>รัฐ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การเมือง คืออะไร</a:t>
            </a:r>
            <a:r>
              <a:rPr lang="en-US" b="1" dirty="0" smtClean="0"/>
              <a:t>? </a:t>
            </a:r>
            <a:r>
              <a:rPr lang="en-US" sz="2400" b="1" dirty="0" smtClean="0"/>
              <a:t>(</a:t>
            </a:r>
            <a:r>
              <a:rPr lang="th-TH" sz="2400" b="1" dirty="0" err="1" smtClean="0"/>
              <a:t>บูฆอ</a:t>
            </a:r>
            <a:r>
              <a:rPr lang="th-TH" sz="2400" b="1" dirty="0" smtClean="0"/>
              <a:t>รี </a:t>
            </a:r>
            <a:r>
              <a:rPr lang="th-TH" sz="2400" b="1" dirty="0" err="1" smtClean="0"/>
              <a:t>ยีห</a:t>
            </a:r>
            <a:r>
              <a:rPr lang="th-TH" sz="2400" b="1" dirty="0" smtClean="0"/>
              <a:t>มะ </a:t>
            </a:r>
            <a:r>
              <a:rPr lang="en-US" sz="2400" b="1" dirty="0" smtClean="0"/>
              <a:t>2554: 3-4)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256584"/>
          </a:xfrm>
        </p:spPr>
        <p:txBody>
          <a:bodyPr/>
          <a:lstStyle/>
          <a:p>
            <a:r>
              <a:rPr lang="en-US" dirty="0"/>
              <a:t>David Easton </a:t>
            </a:r>
            <a:r>
              <a:rPr lang="th-TH" dirty="0"/>
              <a:t>กล่าวว่า การเมือง เป็นเรื่องของการใช้อำนาจหน้าที่ในการจัดสรรแจกแจงสิ่งที่มีคุณค่าต่างๆใน</a:t>
            </a:r>
            <a:r>
              <a:rPr lang="th-TH" dirty="0" smtClean="0"/>
              <a:t>สังคม</a:t>
            </a:r>
          </a:p>
          <a:p>
            <a:r>
              <a:rPr lang="en-US" dirty="0"/>
              <a:t>John </a:t>
            </a:r>
            <a:r>
              <a:rPr lang="en-US" dirty="0" err="1"/>
              <a:t>Redekop</a:t>
            </a:r>
            <a:r>
              <a:rPr lang="en-US" dirty="0"/>
              <a:t> </a:t>
            </a:r>
            <a:r>
              <a:rPr lang="th-TH" dirty="0"/>
              <a:t>กล่าวว่า การเมืองหมายถึง กิจกรรมทั้งหลายซึ่งมีเป้าประสงค์หลักอย่างใดอย่างหนึ่งหรือหลายอย่าง คือ ต้องการปรับเปลี่ยนหรือมีอิทธิพลต่อโครงสร้างหรือกระบวนการปกครอง ต้องการมีอิทธิพลต่อหรือเปลี่ยนตัวผู้ดำรงตำแหน่งทางการเมือง ต้องการมีอิทธิพลต่อการกำหนดนโยบายสาธารณะ ต้องการมีอิทธิพลต่อการปฏิบัตินโยบาย ต้องการสร้างความตระหนักให้เกิดขึ้นแก่สาธารณะที่มีต่อการปกครอง กระบวนการ บุคคลและนโยบายสาธารณะ หรือต้องการมีอิทธิพลหรืออำนาจในรัฐบาล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การเมือง คืออะไร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496944" cy="4896544"/>
          </a:xfrm>
        </p:spPr>
        <p:txBody>
          <a:bodyPr/>
          <a:lstStyle/>
          <a:p>
            <a:r>
              <a:rPr lang="th-TH" dirty="0"/>
              <a:t>การเมือง หมายถึง กิจกรรมต่างๆที่เกี่ยวข้องกับการใช้อำนาจ หรือการมีอิทธิพลโดยมีเป้าหมายหรือวัตถุประสงค์เพื่อธำรงรักษาไว้หรือก่อให้เกิดการเปลี่ยนแปลงในสิ่งต่างๆที่ผู้เกี่ยวข้องต้องการ โดยมีกระบวนการทำให้สมาชิกในสังคมบรรลุความต้องการร่วมกัน ส่วนความคิดเห็นที่แตกต่างก็สามารถรอมชอมกันได้เพื่อความเป็นระเบียบและสงบสุขของสังคม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การเมือง คืออะไร</a:t>
            </a:r>
            <a:r>
              <a:rPr lang="en-US" b="1" dirty="0" smtClean="0"/>
              <a:t>? </a:t>
            </a:r>
            <a:r>
              <a:rPr lang="en-US" sz="2400" b="1" dirty="0" smtClean="0"/>
              <a:t>(Heywood, A. 2002: 5-13)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040560"/>
          </a:xfrm>
        </p:spPr>
        <p:txBody>
          <a:bodyPr/>
          <a:lstStyle/>
          <a:p>
            <a:r>
              <a:rPr lang="th-TH" dirty="0"/>
              <a:t>ความคิดเกี่ยวกับการเมืองทำการศึกษาแบ่งเป็น </a:t>
            </a:r>
            <a:r>
              <a:rPr lang="en-US" dirty="0" smtClean="0"/>
              <a:t>4 </a:t>
            </a:r>
            <a:r>
              <a:rPr lang="th-TH" smtClean="0"/>
              <a:t>มิติ</a:t>
            </a:r>
            <a:endParaRPr lang="th-TH" dirty="0" smtClean="0"/>
          </a:p>
          <a:p>
            <a:pPr>
              <a:buNone/>
            </a:pPr>
            <a:r>
              <a:rPr lang="en-US" dirty="0" smtClean="0"/>
              <a:t>1</a:t>
            </a:r>
            <a:r>
              <a:rPr lang="en-US" dirty="0"/>
              <a:t>.</a:t>
            </a:r>
            <a:r>
              <a:rPr lang="th-TH" dirty="0"/>
              <a:t> การเมืองในฐานะศิลปะของการ</a:t>
            </a:r>
            <a:r>
              <a:rPr lang="th-TH" dirty="0" smtClean="0"/>
              <a:t>ปกครอง</a:t>
            </a:r>
          </a:p>
          <a:p>
            <a:pPr>
              <a:buNone/>
            </a:pPr>
            <a:r>
              <a:rPr lang="en-US" dirty="0"/>
              <a:t>2.</a:t>
            </a:r>
            <a:r>
              <a:rPr lang="th-TH" dirty="0"/>
              <a:t> การเมืองในฐานะกิจการ</a:t>
            </a:r>
            <a:r>
              <a:rPr lang="th-TH" dirty="0" smtClean="0"/>
              <a:t>สาธารณะ</a:t>
            </a:r>
          </a:p>
          <a:p>
            <a:pPr>
              <a:buNone/>
            </a:pPr>
            <a:r>
              <a:rPr lang="en-US" dirty="0"/>
              <a:t>3.</a:t>
            </a:r>
            <a:r>
              <a:rPr lang="th-TH" dirty="0"/>
              <a:t> การเมืองในฐานะการประนีประนอมและการเห็นพ้องต้องกัน</a:t>
            </a:r>
            <a:endParaRPr lang="en-US" dirty="0"/>
          </a:p>
          <a:p>
            <a:pPr>
              <a:buNone/>
            </a:pPr>
            <a:r>
              <a:rPr lang="en-US" dirty="0"/>
              <a:t>4.</a:t>
            </a:r>
            <a:r>
              <a:rPr lang="th-TH" dirty="0"/>
              <a:t> การเมืองในฐานะอำนาจและการกระจายทรัพยากร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th-TH" b="1" dirty="0" smtClean="0"/>
              <a:t>การเมือง คืออะไร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1125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dirty="0" smtClean="0"/>
              <a:t>1.</a:t>
            </a:r>
            <a:r>
              <a:rPr lang="th-TH" b="1" i="1" dirty="0" smtClean="0"/>
              <a:t> การเมืองในฐานะศิลปะของการปกครอง</a:t>
            </a:r>
          </a:p>
          <a:p>
            <a:pPr>
              <a:buFontTx/>
              <a:buChar char="-"/>
            </a:pPr>
            <a:r>
              <a:rPr lang="th-TH" dirty="0" smtClean="0"/>
              <a:t>การเมืองเป็น</a:t>
            </a:r>
            <a:r>
              <a:rPr lang="th-TH" dirty="0"/>
              <a:t>เรื่องที่เกี่ยวข้องกับการควบคุมและดูแลสังคมผ่านการสร้างและการบังคับใช้ของการตัดสินใจร่วม 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สนใจเฉพาะในระบบขององค์การทางสังคมซึ่งหมายถึงรัฐ และการทำงานของรัฐบาลซึ่งเป็นกลไกทางการเมืองและการปกครองของรัฐ 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 smtClean="0"/>
              <a:t>การเมืองเป็น</a:t>
            </a:r>
            <a:r>
              <a:rPr lang="th-TH" dirty="0"/>
              <a:t>เรื่องของสภาบริหาร คณะนิติบัญญัติ คณะรัฐบาล ในความหมายนี้การเมืองจึงให้ความสำคัญเฉพาะคนหรือกลุ่ม</a:t>
            </a:r>
            <a:r>
              <a:rPr lang="th-TH" dirty="0" smtClean="0"/>
              <a:t>คน เช่น นักการเมือง ข้าราชการ </a:t>
            </a:r>
            <a:r>
              <a:rPr lang="en-US" dirty="0" smtClean="0"/>
              <a:t> </a:t>
            </a:r>
            <a:r>
              <a:rPr lang="th-TH" dirty="0" smtClean="0"/>
              <a:t>ส่วนกลุ่ม</a:t>
            </a:r>
            <a:r>
              <a:rPr lang="th-TH" dirty="0"/>
              <a:t>ที่ไม่นับรวมเข้า</a:t>
            </a:r>
            <a:r>
              <a:rPr lang="th-TH" dirty="0" smtClean="0"/>
              <a:t>ในการเมือง </a:t>
            </a:r>
            <a:r>
              <a:rPr lang="th-TH" dirty="0"/>
              <a:t>คือ กลุ่มและสถาบันทางสังคมอื่นๆ คนส่วนใหญ่ เช่น กลุ่มธุรกิจ สถาบันการศึกษา กลุ่มชุมชน ครอบครัว</a:t>
            </a:r>
            <a:endParaRPr lang="en-US" dirty="0" smtClean="0"/>
          </a:p>
          <a:p>
            <a:pPr>
              <a:buFontTx/>
              <a:buChar char="-"/>
            </a:pPr>
            <a:endParaRPr lang="th-TH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การเมือง คืออะไร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5040560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1.</a:t>
            </a:r>
            <a:r>
              <a:rPr lang="th-TH" b="1" i="1" dirty="0" smtClean="0"/>
              <a:t> การเมืองในฐานะศิลปะของการปกครอง</a:t>
            </a:r>
          </a:p>
          <a:p>
            <a:pPr>
              <a:buFontTx/>
              <a:buChar char="-"/>
            </a:pPr>
            <a:r>
              <a:rPr lang="th-TH" dirty="0" smtClean="0"/>
              <a:t>ใน</a:t>
            </a:r>
            <a:r>
              <a:rPr lang="th-TH" dirty="0"/>
              <a:t>ความหมายนี้จะละเลยประเด็นเรื่องที่ว่าสังคมมีความซับซ้อนและต้องการการปกครอง บริหาร และดูแลจากหลายส่วนร่วมกัน ทั้งส่วนที่เป็นสาธารณะและ</a:t>
            </a:r>
            <a:r>
              <a:rPr lang="th-TH" dirty="0" smtClean="0"/>
              <a:t>เอกชน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การเมืองจึงต้องเป็นเรื่องของการตรวจสอบ ถ่วงดุล และปฏิบัติตามกติกาข้อบังคับ</a:t>
            </a:r>
            <a:endParaRPr lang="th-TH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การเมือง คืออะไร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256584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2.</a:t>
            </a:r>
            <a:r>
              <a:rPr lang="th-TH" b="1" i="1" dirty="0" smtClean="0"/>
              <a:t> การเมืองในฐานะกิจการสาธารณะ</a:t>
            </a:r>
            <a:endParaRPr lang="en-US" b="1" i="1" dirty="0" smtClean="0"/>
          </a:p>
          <a:p>
            <a:pPr>
              <a:buFontTx/>
              <a:buChar char="-"/>
            </a:pPr>
            <a:r>
              <a:rPr lang="th-TH" dirty="0" smtClean="0"/>
              <a:t>การเมือง</a:t>
            </a:r>
            <a:r>
              <a:rPr lang="th-TH" dirty="0"/>
              <a:t>เป็นเรื่องกิจการสาธารณะ 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ในความหมายนี้การเมืองเป็นเรื่องของกิจกรรมที่เกี่ยวกับจริยธรรมที่ให้ความสำคัญต่อการสร้างสังคมที่ดีมีความยุติธรรม </a:t>
            </a:r>
            <a:endParaRPr lang="en-US" dirty="0" smtClean="0"/>
          </a:p>
          <a:p>
            <a:pPr>
              <a:buFontTx/>
              <a:buChar char="-"/>
            </a:pPr>
            <a:r>
              <a:rPr lang="th-TH" dirty="0"/>
              <a:t>มองว่าการเมืองเป็นกิจกรรมที่อยู่ในพื้นที่สาธารณะ จะเกี่ยวกับกิจกรรมของรัฐและความรับผิดชอบของรัฐที่มีต่อสาธารณะ ส่วนกิจกรรมที่เป็นของปัจเจกบุคคล เช่น กิจกรรมของครอบครัว กลุ่มธุรกิจ การศึกษา วัฒนธรรม เป็นส่วนที่ไม่ใช่กิจกรรมทางการเมือง </a:t>
            </a:r>
            <a:endParaRPr lang="th-TH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การเมือง คืออะไร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184576"/>
          </a:xfrm>
        </p:spPr>
        <p:txBody>
          <a:bodyPr/>
          <a:lstStyle/>
          <a:p>
            <a:pPr>
              <a:buNone/>
            </a:pPr>
            <a:r>
              <a:rPr lang="en-US" b="1" i="1" dirty="0" smtClean="0"/>
              <a:t>2. </a:t>
            </a:r>
            <a:r>
              <a:rPr lang="th-TH" b="1" i="1" dirty="0" smtClean="0"/>
              <a:t>การเมืองในฐานะกิจการสาธารณะ</a:t>
            </a:r>
            <a:endParaRPr lang="en-US" b="1" i="1" dirty="0" smtClean="0"/>
          </a:p>
          <a:p>
            <a:pPr>
              <a:buFontTx/>
              <a:buChar char="-"/>
            </a:pPr>
            <a:r>
              <a:rPr lang="th-TH" dirty="0" smtClean="0"/>
              <a:t>นอกจากนี้</a:t>
            </a:r>
            <a:r>
              <a:rPr lang="th-TH" dirty="0"/>
              <a:t>การแบ่งแยกพื้นที่สาธารณะกับพื้นที่ส่วนตัวในอีกแบบหนึ่ง คือ ส่วนที่อยู่ในพื้นที่สาธารณะจะเป็นส่วนที่เปิด หรือมีการปฏิบัติในที่สาธาณะซึ่งสมาชิกของสังคมสามารถเข้าร่วมได้ ฉะนั้นองค์กรหรือหน่วยที่อยู่ในพื้นที่นี้มีทั้งรัฐ สถาบันทางสังคมต่างๆ เช่น สถานศึกษา ที่ทำงาน องค์กรทางเศรษฐกิจ </a:t>
            </a:r>
            <a:r>
              <a:rPr lang="th-TH" dirty="0" smtClean="0"/>
              <a:t>ศิลปวัฒนธรรม</a:t>
            </a:r>
            <a:r>
              <a:rPr lang="en-US" dirty="0"/>
              <a:t> </a:t>
            </a:r>
            <a:r>
              <a:rPr lang="th-TH" dirty="0" smtClean="0"/>
              <a:t>ใน</a:t>
            </a:r>
            <a:r>
              <a:rPr lang="th-TH" dirty="0"/>
              <a:t>ส่วนพื้นที่</a:t>
            </a:r>
            <a:r>
              <a:rPr lang="th-TH" dirty="0" smtClean="0"/>
              <a:t>ส่วนตัวแง่</a:t>
            </a:r>
            <a:r>
              <a:rPr lang="th-TH" dirty="0"/>
              <a:t>นี้จะหมายถึง </a:t>
            </a:r>
            <a:r>
              <a:rPr lang="th-TH" dirty="0" smtClean="0"/>
              <a:t>หน่วย</a:t>
            </a:r>
            <a:r>
              <a:rPr lang="th-TH" dirty="0"/>
              <a:t>ทางสังคมในครอบครัวและชีวิตส่วน</a:t>
            </a:r>
            <a:r>
              <a:rPr lang="th-TH" dirty="0" smtClean="0"/>
              <a:t>บุคคลเท่านั้น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1221</Words>
  <Application>Microsoft Office PowerPoint</Application>
  <PresentationFormat>นำเสนอทางหน้าจอ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Office Theme</vt:lpstr>
      <vt:lpstr>วิชาสังคมและการเมือง  Social and Politics</vt:lpstr>
      <vt:lpstr>งานนำเสนอ PowerPoint</vt:lpstr>
      <vt:lpstr>การเมือง คืออะไร? (บูฆอรี ยีหมะ 2554: 3-4)</vt:lpstr>
      <vt:lpstr>การเมือง คืออะไร?</vt:lpstr>
      <vt:lpstr>การเมือง คืออะไร? (Heywood, A. 2002: 5-13)</vt:lpstr>
      <vt:lpstr>การเมือง คืออะไร?</vt:lpstr>
      <vt:lpstr>การเมือง คืออะไร?</vt:lpstr>
      <vt:lpstr>การเมือง คืออะไร?</vt:lpstr>
      <vt:lpstr>การเมือง คืออะไร?</vt:lpstr>
      <vt:lpstr>การเมือง คืออะไร?</vt:lpstr>
      <vt:lpstr>การเมือง คืออะไร?</vt:lpstr>
      <vt:lpstr>รัฐ (State) (บูฆอรี ยีหมะ 2554: 25-30) </vt:lpstr>
      <vt:lpstr>องค์ประกอบของรัฐ  </vt:lpstr>
      <vt:lpstr>องค์ประกอบของรัฐ</vt:lpstr>
      <vt:lpstr>อ้างอิงและเรียบเรียง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วิชาสังคมและการเมือง  Social and Politics</dc:title>
  <dc:creator>Toshiba</dc:creator>
  <cp:lastModifiedBy>KU</cp:lastModifiedBy>
  <cp:revision>27</cp:revision>
  <cp:lastPrinted>2012-11-22T01:50:28Z</cp:lastPrinted>
  <dcterms:created xsi:type="dcterms:W3CDTF">2012-11-21T17:59:55Z</dcterms:created>
  <dcterms:modified xsi:type="dcterms:W3CDTF">2012-11-27T07:24:49Z</dcterms:modified>
</cp:coreProperties>
</file>